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4" r:id="rId2"/>
    <p:sldId id="325" r:id="rId3"/>
    <p:sldId id="326" r:id="rId4"/>
  </p:sldIdLst>
  <p:sldSz cx="12192000" cy="6858000"/>
  <p:notesSz cx="9929813" cy="67992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316" autoAdjust="0"/>
  </p:normalViewPr>
  <p:slideViewPr>
    <p:cSldViewPr>
      <p:cViewPr varScale="1">
        <p:scale>
          <a:sx n="115" d="100"/>
          <a:sy n="115" d="100"/>
        </p:scale>
        <p:origin x="450" y="108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238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153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5171" y="0"/>
            <a:ext cx="4302919" cy="34153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D1BECA80-CF12-4A50-B6F3-135C49E42A73}" type="datetimeFigureOut">
              <a:rPr lang="fr-FR" smtClean="0"/>
              <a:t>11/01/2024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7728"/>
            <a:ext cx="4302919" cy="34153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5171" y="6457728"/>
            <a:ext cx="4302919" cy="34153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A8D5D192-F75D-4486-B1C9-4FACCDA8D2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0141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153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5171" y="0"/>
            <a:ext cx="4302919" cy="34153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6E87DD81-8364-482B-BEFF-6B347782EBDD}" type="datetimeFigureOut">
              <a:rPr lang="fr-FR" smtClean="0"/>
              <a:t>11/01/2024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982" y="3272146"/>
            <a:ext cx="7943850" cy="2677209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7728"/>
            <a:ext cx="4302919" cy="34153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5171" y="6457728"/>
            <a:ext cx="4302919" cy="34153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153C50F2-CD6F-43C3-B50B-DD3A35419A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0678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nd bleu"/>
          <p:cNvSpPr/>
          <p:nvPr userDrawn="1"/>
        </p:nvSpPr>
        <p:spPr>
          <a:xfrm>
            <a:off x="0" y="2999936"/>
            <a:ext cx="12192000" cy="3858067"/>
          </a:xfrm>
          <a:custGeom>
            <a:avLst/>
            <a:gdLst/>
            <a:ahLst/>
            <a:cxnLst/>
            <a:rect l="l" t="t" r="r" b="b"/>
            <a:pathLst>
              <a:path w="9144000" h="3786504">
                <a:moveTo>
                  <a:pt x="0" y="0"/>
                </a:moveTo>
                <a:lnTo>
                  <a:pt x="9144000" y="0"/>
                </a:lnTo>
                <a:lnTo>
                  <a:pt x="9144000" y="3786187"/>
                </a:lnTo>
                <a:lnTo>
                  <a:pt x="0" y="3786187"/>
                </a:lnTo>
                <a:lnTo>
                  <a:pt x="0" y="0"/>
                </a:lnTo>
                <a:close/>
              </a:path>
            </a:pathLst>
          </a:custGeom>
          <a:solidFill>
            <a:srgbClr val="312E8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25" name="Image 2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9027902" y="4575870"/>
            <a:ext cx="3164098" cy="1859441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2" r="6061"/>
          <a:stretch/>
        </p:blipFill>
        <p:spPr>
          <a:xfrm>
            <a:off x="2743199" y="0"/>
            <a:ext cx="9448801" cy="4638836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39" y="2"/>
            <a:ext cx="1597290" cy="1420491"/>
          </a:xfrm>
          <a:prstGeom prst="rect">
            <a:avLst/>
          </a:prstGeom>
        </p:spPr>
      </p:pic>
      <p:sp>
        <p:nvSpPr>
          <p:cNvPr id="12" name="Titre"/>
          <p:cNvSpPr>
            <a:spLocks noGrp="1"/>
          </p:cNvSpPr>
          <p:nvPr>
            <p:ph type="title" hasCustomPrompt="1"/>
          </p:nvPr>
        </p:nvSpPr>
        <p:spPr>
          <a:xfrm>
            <a:off x="938219" y="2999424"/>
            <a:ext cx="6468745" cy="1639412"/>
          </a:xfrm>
          <a:prstGeom prst="rect">
            <a:avLst/>
          </a:prstGeom>
        </p:spPr>
        <p:txBody>
          <a:bodyPr anchor="ctr" anchorCtr="0"/>
          <a:lstStyle>
            <a:lvl1pPr>
              <a:defRPr sz="3600" b="1" baseline="0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Cliquez pour ajouter un titre</a:t>
            </a:r>
            <a:endParaRPr lang="fr-FR" dirty="0"/>
          </a:p>
        </p:txBody>
      </p:sp>
      <p:sp>
        <p:nvSpPr>
          <p:cNvPr id="23" name="Logo Gustave Eiffel"/>
          <p:cNvSpPr/>
          <p:nvPr userDrawn="1"/>
        </p:nvSpPr>
        <p:spPr>
          <a:xfrm>
            <a:off x="1089458" y="5587957"/>
            <a:ext cx="2765571" cy="5780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808" y="6227642"/>
            <a:ext cx="1054699" cy="62794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902" y="1147000"/>
            <a:ext cx="3164098" cy="18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90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sous-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nd bleu clair"/>
          <p:cNvSpPr/>
          <p:nvPr userDrawn="1"/>
        </p:nvSpPr>
        <p:spPr>
          <a:xfrm>
            <a:off x="0" y="3012416"/>
            <a:ext cx="12192000" cy="3845903"/>
          </a:xfrm>
          <a:custGeom>
            <a:avLst/>
            <a:gdLst/>
            <a:ahLst/>
            <a:cxnLst/>
            <a:rect l="l" t="t" r="r" b="b"/>
            <a:pathLst>
              <a:path w="9144000" h="3786504">
                <a:moveTo>
                  <a:pt x="0" y="0"/>
                </a:moveTo>
                <a:lnTo>
                  <a:pt x="9144000" y="0"/>
                </a:lnTo>
                <a:lnTo>
                  <a:pt x="9144000" y="3786187"/>
                </a:lnTo>
                <a:lnTo>
                  <a:pt x="0" y="3786187"/>
                </a:lnTo>
                <a:lnTo>
                  <a:pt x="0" y="0"/>
                </a:lnTo>
                <a:close/>
              </a:path>
            </a:pathLst>
          </a:custGeom>
          <a:solidFill>
            <a:srgbClr val="1EAFD0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39" y="6225837"/>
            <a:ext cx="1054699" cy="627942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902" y="4565234"/>
            <a:ext cx="3164098" cy="1865538"/>
          </a:xfrm>
          <a:prstGeom prst="rect">
            <a:avLst/>
          </a:prstGeom>
        </p:spPr>
      </p:pic>
      <p:sp>
        <p:nvSpPr>
          <p:cNvPr id="18" name="Fond bleu"/>
          <p:cNvSpPr/>
          <p:nvPr/>
        </p:nvSpPr>
        <p:spPr>
          <a:xfrm>
            <a:off x="2781302" y="0"/>
            <a:ext cx="9410700" cy="4603750"/>
          </a:xfrm>
          <a:custGeom>
            <a:avLst/>
            <a:gdLst/>
            <a:ahLst/>
            <a:cxnLst/>
            <a:rect l="l" t="t" r="r" b="b"/>
            <a:pathLst>
              <a:path w="7058025" h="4603750">
                <a:moveTo>
                  <a:pt x="0" y="0"/>
                </a:moveTo>
                <a:lnTo>
                  <a:pt x="7058025" y="0"/>
                </a:lnTo>
                <a:lnTo>
                  <a:pt x="7058025" y="4603625"/>
                </a:lnTo>
                <a:lnTo>
                  <a:pt x="0" y="4603625"/>
                </a:lnTo>
                <a:lnTo>
                  <a:pt x="0" y="0"/>
                </a:lnTo>
                <a:close/>
              </a:path>
            </a:pathLst>
          </a:custGeom>
          <a:solidFill>
            <a:srgbClr val="312E8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5814000" y="3127771"/>
            <a:ext cx="6174800" cy="1325563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solidFill>
                  <a:schemeClr val="bg2"/>
                </a:solidFill>
              </a:defRPr>
            </a:lvl1pPr>
          </a:lstStyle>
          <a:p>
            <a:r>
              <a:rPr lang="fr-FR" dirty="0" smtClean="0"/>
              <a:t>Cliquez pour ajouter un sous-titre</a:t>
            </a:r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7902" y="1147000"/>
            <a:ext cx="3164098" cy="1859441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239" y="2"/>
            <a:ext cx="1597290" cy="1420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"/>
          <p:cNvSpPr>
            <a:spLocks noGrp="1"/>
          </p:cNvSpPr>
          <p:nvPr>
            <p:ph type="title" hasCustomPrompt="1"/>
          </p:nvPr>
        </p:nvSpPr>
        <p:spPr>
          <a:xfrm>
            <a:off x="779848" y="384280"/>
            <a:ext cx="8508016" cy="781912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AJOUTER LE TITRE DE LA PAGE</a:t>
            </a:r>
            <a:endParaRPr lang="fr-FR" dirty="0"/>
          </a:p>
        </p:txBody>
      </p:sp>
      <p:sp>
        <p:nvSpPr>
          <p:cNvPr id="20" name="Corps de texte"/>
          <p:cNvSpPr>
            <a:spLocks noGrp="1"/>
          </p:cNvSpPr>
          <p:nvPr>
            <p:ph type="body" sz="quarter" idx="11" hasCustomPrompt="1"/>
          </p:nvPr>
        </p:nvSpPr>
        <p:spPr>
          <a:xfrm>
            <a:off x="780696" y="2910806"/>
            <a:ext cx="8525019" cy="3300238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 smtClean="0"/>
              <a:t>Cliquez pour ajouter du texte</a:t>
            </a:r>
          </a:p>
        </p:txBody>
      </p:sp>
      <p:sp>
        <p:nvSpPr>
          <p:cNvPr id="19" name="Corps de texte"/>
          <p:cNvSpPr>
            <a:spLocks noGrp="1"/>
          </p:cNvSpPr>
          <p:nvPr>
            <p:ph type="body" sz="quarter" idx="10" hasCustomPrompt="1"/>
          </p:nvPr>
        </p:nvSpPr>
        <p:spPr>
          <a:xfrm>
            <a:off x="780696" y="1390798"/>
            <a:ext cx="8525019" cy="1295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 smtClean="0"/>
              <a:t>Cliquez pour ajouter du texte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681" y="2"/>
            <a:ext cx="841321" cy="4651651"/>
          </a:xfrm>
          <a:prstGeom prst="rect">
            <a:avLst/>
          </a:prstGeom>
        </p:spPr>
      </p:pic>
      <p:sp>
        <p:nvSpPr>
          <p:cNvPr id="2" name="ZoneTexte 1"/>
          <p:cNvSpPr txBox="1"/>
          <p:nvPr userDrawn="1"/>
        </p:nvSpPr>
        <p:spPr>
          <a:xfrm>
            <a:off x="1524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32828A8-14CB-401C-B830-5A473D02A6B5}" type="slidenum">
              <a:rPr lang="fr-FR" sz="1200" smtClean="0"/>
              <a:t>‹N°›</a:t>
            </a:fld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contenu double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"/>
          <p:cNvSpPr>
            <a:spLocks noGrp="1"/>
          </p:cNvSpPr>
          <p:nvPr>
            <p:ph type="title" hasCustomPrompt="1"/>
          </p:nvPr>
        </p:nvSpPr>
        <p:spPr>
          <a:xfrm>
            <a:off x="779848" y="384280"/>
            <a:ext cx="8508016" cy="781912"/>
          </a:xfrm>
          <a:prstGeom prst="rect">
            <a:avLst/>
          </a:prstGeom>
        </p:spPr>
        <p:txBody>
          <a:bodyPr/>
          <a:lstStyle>
            <a:lvl1pPr>
              <a:defRPr sz="2000" b="1" baseline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AJOUTER LE TITRE DE LA PAGE</a:t>
            </a:r>
            <a:endParaRPr lang="fr-FR" dirty="0"/>
          </a:p>
        </p:txBody>
      </p:sp>
      <p:sp>
        <p:nvSpPr>
          <p:cNvPr id="20" name="Corps de texte"/>
          <p:cNvSpPr>
            <a:spLocks noGrp="1"/>
          </p:cNvSpPr>
          <p:nvPr>
            <p:ph type="body" sz="quarter" idx="11" hasCustomPrompt="1"/>
          </p:nvPr>
        </p:nvSpPr>
        <p:spPr>
          <a:xfrm>
            <a:off x="780697" y="1447800"/>
            <a:ext cx="4096105" cy="4763244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 smtClean="0"/>
              <a:t>Cliquez pour ajouter du texte</a:t>
            </a:r>
          </a:p>
        </p:txBody>
      </p:sp>
      <p:sp>
        <p:nvSpPr>
          <p:cNvPr id="6" name="Corps de texte"/>
          <p:cNvSpPr>
            <a:spLocks noGrp="1"/>
          </p:cNvSpPr>
          <p:nvPr>
            <p:ph type="body" sz="quarter" idx="12" hasCustomPrompt="1"/>
          </p:nvPr>
        </p:nvSpPr>
        <p:spPr>
          <a:xfrm>
            <a:off x="5191761" y="1447800"/>
            <a:ext cx="4096105" cy="4763244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1">
                <a:solidFill>
                  <a:schemeClr val="accent1"/>
                </a:solidFill>
              </a:defRPr>
            </a:lvl2pPr>
            <a:lvl3pPr>
              <a:defRPr b="1">
                <a:solidFill>
                  <a:schemeClr val="accent1"/>
                </a:solidFill>
              </a:defRPr>
            </a:lvl3pPr>
            <a:lvl4pPr>
              <a:defRPr b="1">
                <a:solidFill>
                  <a:schemeClr val="accent1"/>
                </a:solidFill>
              </a:defRPr>
            </a:lvl4pPr>
            <a:lvl5pPr>
              <a:defRPr b="1">
                <a:solidFill>
                  <a:schemeClr val="accent1"/>
                </a:solidFill>
              </a:defRPr>
            </a:lvl5pPr>
          </a:lstStyle>
          <a:p>
            <a:pPr lvl="0"/>
            <a:r>
              <a:rPr lang="fr-FR" dirty="0" smtClean="0"/>
              <a:t>Cliquez pour ajouter du texte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681" y="2"/>
            <a:ext cx="841321" cy="465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93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nd bleu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7999"/>
                </a:lnTo>
                <a:lnTo>
                  <a:pt x="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312E82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5665487" y="2781299"/>
            <a:ext cx="5668479" cy="383741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Prénom Nom</a:t>
            </a:r>
          </a:p>
        </p:txBody>
      </p:sp>
      <p:sp>
        <p:nvSpPr>
          <p:cNvPr id="10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5665487" y="3180106"/>
            <a:ext cx="5668479" cy="383741"/>
          </a:xfrm>
          <a:prstGeom prst="rect">
            <a:avLst/>
          </a:prstGeom>
        </p:spPr>
        <p:txBody>
          <a:bodyPr/>
          <a:lstStyle>
            <a:lvl1pPr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exemple@email.com</a:t>
            </a:r>
          </a:p>
        </p:txBody>
      </p:sp>
      <p:sp>
        <p:nvSpPr>
          <p:cNvPr id="11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5665487" y="3578913"/>
            <a:ext cx="5668479" cy="383741"/>
          </a:xfrm>
          <a:prstGeom prst="rect">
            <a:avLst/>
          </a:prstGeom>
        </p:spPr>
        <p:txBody>
          <a:bodyPr/>
          <a:lstStyle>
            <a:lvl1pPr>
              <a:defRPr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06 xx </a:t>
            </a:r>
            <a:r>
              <a:rPr lang="fr-FR" dirty="0" err="1" smtClean="0"/>
              <a:t>xx</a:t>
            </a:r>
            <a:r>
              <a:rPr lang="fr-FR" dirty="0" smtClean="0"/>
              <a:t> </a:t>
            </a:r>
            <a:r>
              <a:rPr lang="fr-FR" dirty="0" err="1" smtClean="0"/>
              <a:t>xx</a:t>
            </a:r>
            <a:r>
              <a:rPr lang="fr-FR" dirty="0" smtClean="0"/>
              <a:t> </a:t>
            </a:r>
            <a:r>
              <a:rPr lang="fr-FR" dirty="0" err="1" smtClean="0"/>
              <a:t>xx</a:t>
            </a:r>
            <a:endParaRPr lang="fr-FR" dirty="0" smtClean="0"/>
          </a:p>
        </p:txBody>
      </p:sp>
      <p:grpSp>
        <p:nvGrpSpPr>
          <p:cNvPr id="40" name="Groupe 39"/>
          <p:cNvGrpSpPr/>
          <p:nvPr userDrawn="1"/>
        </p:nvGrpSpPr>
        <p:grpSpPr>
          <a:xfrm>
            <a:off x="0" y="3650861"/>
            <a:ext cx="3216618" cy="3207140"/>
            <a:chOff x="0" y="3650861"/>
            <a:chExt cx="3216618" cy="3207140"/>
          </a:xfrm>
        </p:grpSpPr>
        <p:pic>
          <p:nvPicPr>
            <p:cNvPr id="41" name="Image 40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86"/>
            <a:stretch/>
          </p:blipFill>
          <p:spPr>
            <a:xfrm>
              <a:off x="0" y="3650861"/>
              <a:ext cx="2064284" cy="1310754"/>
            </a:xfrm>
            <a:prstGeom prst="rect">
              <a:avLst/>
            </a:prstGeom>
          </p:spPr>
        </p:pic>
        <p:pic>
          <p:nvPicPr>
            <p:cNvPr id="42" name="Image 41"/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537"/>
            <a:stretch/>
          </p:blipFill>
          <p:spPr>
            <a:xfrm>
              <a:off x="1905864" y="4772535"/>
              <a:ext cx="1310754" cy="2085466"/>
            </a:xfrm>
            <a:prstGeom prst="rect">
              <a:avLst/>
            </a:prstGeom>
          </p:spPr>
        </p:pic>
        <p:pic>
          <p:nvPicPr>
            <p:cNvPr id="43" name="Image 42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486" b="35303"/>
            <a:stretch/>
          </p:blipFill>
          <p:spPr>
            <a:xfrm>
              <a:off x="0" y="5871928"/>
              <a:ext cx="968038" cy="986072"/>
            </a:xfrm>
            <a:prstGeom prst="rect">
              <a:avLst/>
            </a:prstGeom>
          </p:spPr>
        </p:pic>
      </p:grpSp>
      <p:pic>
        <p:nvPicPr>
          <p:cNvPr id="44" name="Image 4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4"/>
          <a:stretch/>
        </p:blipFill>
        <p:spPr>
          <a:xfrm rot="5400000">
            <a:off x="1896426" y="-6666"/>
            <a:ext cx="1297423" cy="1310754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37"/>
          <a:stretch/>
        </p:blipFill>
        <p:spPr>
          <a:xfrm rot="5400000">
            <a:off x="380730" y="751648"/>
            <a:ext cx="1310754" cy="2085466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01" b="35303"/>
          <a:stretch/>
        </p:blipFill>
        <p:spPr>
          <a:xfrm rot="5400000">
            <a:off x="385823" y="-392448"/>
            <a:ext cx="201177" cy="986072"/>
          </a:xfrm>
          <a:prstGeom prst="rect">
            <a:avLst/>
          </a:prstGeom>
        </p:spPr>
      </p:pic>
      <p:sp>
        <p:nvSpPr>
          <p:cNvPr id="48" name="Logo Université Gustave Eiffel"/>
          <p:cNvSpPr/>
          <p:nvPr userDrawn="1"/>
        </p:nvSpPr>
        <p:spPr>
          <a:xfrm>
            <a:off x="5791200" y="4771682"/>
            <a:ext cx="1911910" cy="3996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00" y="6400800"/>
            <a:ext cx="1228784" cy="2539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4" r:id="rId2"/>
    <p:sldLayoutId id="2147483662" r:id="rId3"/>
    <p:sldLayoutId id="2147483667" r:id="rId4"/>
    <p:sldLayoutId id="2147483665" r:id="rId5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1156742" y="367836"/>
            <a:ext cx="9158550" cy="1006518"/>
          </a:xfrm>
        </p:spPr>
        <p:txBody>
          <a:bodyPr/>
          <a:lstStyle/>
          <a:p>
            <a:pPr algn="ctr" eaLnBrk="1" hangingPunct="1"/>
            <a:r>
              <a:rPr lang="fr-FR" altLang="fr-FR" sz="2400" dirty="0" smtClean="0"/>
              <a:t>Vice-présidence </a:t>
            </a:r>
            <a:r>
              <a:rPr lang="fr-FR" altLang="fr-FR" sz="2400" dirty="0"/>
              <a:t>Formation et </a:t>
            </a:r>
            <a:r>
              <a:rPr lang="fr-FR" altLang="fr-FR" sz="2400" dirty="0" smtClean="0"/>
              <a:t>Innovation Pédagogique</a:t>
            </a:r>
            <a:br>
              <a:rPr lang="fr-FR" altLang="fr-FR" sz="2400" dirty="0" smtClean="0"/>
            </a:br>
            <a:r>
              <a:rPr lang="fr-FR" altLang="fr-FR" sz="1600" dirty="0" smtClean="0"/>
              <a:t>Organigramme 2023/2024 </a:t>
            </a:r>
            <a:r>
              <a:rPr lang="fr-FR" altLang="fr-FR" sz="1600" dirty="0"/>
              <a:t>(au </a:t>
            </a:r>
            <a:r>
              <a:rPr lang="fr-FR" altLang="fr-FR" sz="1600" dirty="0" smtClean="0"/>
              <a:t>08/01/2024)</a:t>
            </a:r>
            <a:r>
              <a:rPr lang="fr-FR" altLang="fr-FR" sz="1600" dirty="0"/>
              <a:t/>
            </a:r>
            <a:br>
              <a:rPr lang="fr-FR" altLang="fr-FR" sz="1600" dirty="0"/>
            </a:br>
            <a:r>
              <a:rPr lang="fr-FR" altLang="fr-FR" sz="1600" dirty="0" smtClean="0"/>
              <a:t>VP </a:t>
            </a:r>
            <a:r>
              <a:rPr lang="fr-FR" altLang="fr-FR" sz="1600" dirty="0"/>
              <a:t>FIP : </a:t>
            </a:r>
            <a:r>
              <a:rPr lang="fr-FR" altLang="fr-FR" sz="1600" dirty="0" smtClean="0"/>
              <a:t>vp-fip@univ-eiffel.fr</a:t>
            </a:r>
            <a:r>
              <a:rPr lang="fr-FR" altLang="fr-FR" sz="1600" dirty="0"/>
              <a:t/>
            </a:r>
            <a:br>
              <a:rPr lang="fr-FR" altLang="fr-FR" sz="1600" dirty="0"/>
            </a:b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2971800" y="1629660"/>
            <a:ext cx="4648200" cy="590402"/>
          </a:xfrm>
          <a:prstGeom prst="flowChartAlternateProcess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rgbClr val="321AE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0" dirty="0" smtClean="0">
                <a:solidFill>
                  <a:schemeClr val="tx2"/>
                </a:solidFill>
              </a:rPr>
              <a:t>Vice-président Formation et innovation pédagogique</a:t>
            </a:r>
            <a:endParaRPr lang="fr-FR" sz="1400" b="0" dirty="0">
              <a:solidFill>
                <a:schemeClr val="tx2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smtClean="0">
                <a:solidFill>
                  <a:schemeClr val="tx2"/>
                </a:solidFill>
              </a:rPr>
              <a:t>Venceslas Biri</a:t>
            </a:r>
            <a:endParaRPr lang="fr-FR" sz="1400" dirty="0">
              <a:solidFill>
                <a:schemeClr val="tx2"/>
              </a:solidFill>
            </a:endParaRPr>
          </a:p>
        </p:txBody>
      </p:sp>
      <p:sp>
        <p:nvSpPr>
          <p:cNvPr id="8" name="Organigramme : Alternative 7"/>
          <p:cNvSpPr/>
          <p:nvPr/>
        </p:nvSpPr>
        <p:spPr>
          <a:xfrm>
            <a:off x="3371850" y="3782834"/>
            <a:ext cx="4248150" cy="64770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300" dirty="0">
                <a:solidFill>
                  <a:schemeClr val="tx2"/>
                </a:solidFill>
              </a:rPr>
              <a:t>Responsable </a:t>
            </a:r>
            <a:r>
              <a:rPr lang="fr-FR" sz="1300" dirty="0" smtClean="0">
                <a:solidFill>
                  <a:schemeClr val="tx2"/>
                </a:solidFill>
              </a:rPr>
              <a:t>administrative</a:t>
            </a:r>
            <a:endParaRPr lang="fr-FR" sz="1300" dirty="0">
              <a:solidFill>
                <a:schemeClr val="tx2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b="1" dirty="0" smtClean="0">
                <a:solidFill>
                  <a:schemeClr val="tx2"/>
                </a:solidFill>
              </a:rPr>
              <a:t>Cécile Dorions</a:t>
            </a:r>
            <a:endParaRPr lang="fr-FR" sz="1300" b="1" dirty="0">
              <a:solidFill>
                <a:schemeClr val="tx2"/>
              </a:solidFill>
            </a:endParaRPr>
          </a:p>
        </p:txBody>
      </p:sp>
      <p:sp>
        <p:nvSpPr>
          <p:cNvPr id="9" name="Organigramme : Alternative 8"/>
          <p:cNvSpPr/>
          <p:nvPr/>
        </p:nvSpPr>
        <p:spPr>
          <a:xfrm>
            <a:off x="231088" y="4966935"/>
            <a:ext cx="1734599" cy="1219218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2"/>
                </a:solidFill>
              </a:rPr>
              <a:t>Gestionnaire des conventions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1000" dirty="0" smtClean="0">
              <a:solidFill>
                <a:schemeClr val="tx2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dirty="0" smtClean="0">
                <a:solidFill>
                  <a:schemeClr val="tx2"/>
                </a:solidFill>
              </a:rPr>
              <a:t>Madly Margaretta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10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5753100" y="2612712"/>
            <a:ext cx="2362200" cy="853811"/>
          </a:xfrm>
          <a:prstGeom prst="flowChartAlternateProcess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rgbClr val="321AE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b="0" dirty="0">
                <a:solidFill>
                  <a:schemeClr val="tx2"/>
                </a:solidFill>
              </a:rPr>
              <a:t>VP </a:t>
            </a:r>
            <a:r>
              <a:rPr lang="fr-FR" sz="1000" b="0" dirty="0" smtClean="0">
                <a:solidFill>
                  <a:schemeClr val="tx2"/>
                </a:solidFill>
              </a:rPr>
              <a:t>délégué</a:t>
            </a:r>
          </a:p>
          <a:p>
            <a:pPr algn="ctr">
              <a:defRPr/>
            </a:pPr>
            <a:r>
              <a:rPr lang="fr-FR" sz="1000" b="0" dirty="0" smtClean="0">
                <a:solidFill>
                  <a:schemeClr val="tx2"/>
                </a:solidFill>
              </a:rPr>
              <a:t>Innovation pédagogique</a:t>
            </a:r>
          </a:p>
          <a:p>
            <a:pPr algn="ctr">
              <a:defRPr/>
            </a:pPr>
            <a:r>
              <a:rPr lang="fr-FR" sz="1000" b="0" dirty="0" smtClean="0">
                <a:solidFill>
                  <a:schemeClr val="tx2"/>
                </a:solidFill>
              </a:rPr>
              <a:t>et réussites étudiantes</a:t>
            </a:r>
          </a:p>
          <a:p>
            <a:pPr algn="ctr">
              <a:defRPr/>
            </a:pPr>
            <a:endParaRPr lang="fr-FR" sz="1000" b="0" dirty="0">
              <a:solidFill>
                <a:schemeClr val="tx2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Sacha Bensahel-Mercier</a:t>
            </a:r>
          </a:p>
        </p:txBody>
      </p:sp>
      <p:sp>
        <p:nvSpPr>
          <p:cNvPr id="15" name="Organigramme : Alternative 14"/>
          <p:cNvSpPr/>
          <p:nvPr/>
        </p:nvSpPr>
        <p:spPr>
          <a:xfrm>
            <a:off x="4022736" y="4987183"/>
            <a:ext cx="1840913" cy="123072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1000" dirty="0">
                <a:solidFill>
                  <a:schemeClr val="tx2"/>
                </a:solidFill>
              </a:rPr>
              <a:t>Assistante administrative</a:t>
            </a:r>
          </a:p>
          <a:p>
            <a:pPr algn="ctr"/>
            <a:r>
              <a:rPr lang="fr-FR" sz="1000" dirty="0">
                <a:solidFill>
                  <a:schemeClr val="tx2"/>
                </a:solidFill>
              </a:rPr>
              <a:t>Organisation des instances et relations avec les </a:t>
            </a:r>
            <a:r>
              <a:rPr lang="fr-FR" sz="1000" dirty="0" smtClean="0">
                <a:solidFill>
                  <a:schemeClr val="tx2"/>
                </a:solidFill>
              </a:rPr>
              <a:t>composantes de formation</a:t>
            </a:r>
            <a:endParaRPr lang="fr-FR" sz="1000" dirty="0">
              <a:solidFill>
                <a:schemeClr val="tx2"/>
              </a:solidFill>
            </a:endParaRPr>
          </a:p>
          <a:p>
            <a:pPr algn="ctr"/>
            <a:endParaRPr lang="fr-FR" sz="1000" dirty="0">
              <a:solidFill>
                <a:schemeClr val="tx2"/>
              </a:solidFill>
            </a:endParaRPr>
          </a:p>
          <a:p>
            <a:pPr algn="ctr"/>
            <a:r>
              <a:rPr lang="fr-FR" sz="1000" b="1" dirty="0" smtClean="0">
                <a:solidFill>
                  <a:schemeClr val="tx2"/>
                </a:solidFill>
              </a:rPr>
              <a:t>Clémence Genre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16" name="Organigramme : Alternative 15"/>
          <p:cNvSpPr/>
          <p:nvPr/>
        </p:nvSpPr>
        <p:spPr>
          <a:xfrm>
            <a:off x="9704450" y="5001090"/>
            <a:ext cx="1642752" cy="1185063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 smtClean="0">
                <a:solidFill>
                  <a:schemeClr val="tx2"/>
                </a:solidFill>
              </a:rPr>
              <a:t>Chargée de projet qualité et amélioration continue</a:t>
            </a:r>
            <a:endParaRPr lang="fr-FR" sz="900" dirty="0" smtClean="0">
              <a:solidFill>
                <a:schemeClr val="tx2"/>
              </a:solidFill>
            </a:endParaRPr>
          </a:p>
          <a:p>
            <a:pPr algn="ctr">
              <a:defRPr/>
            </a:pPr>
            <a:endParaRPr lang="fr-FR" sz="900" b="1" dirty="0" smtClean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 smtClean="0">
                <a:solidFill>
                  <a:schemeClr val="tx2"/>
                </a:solidFill>
              </a:rPr>
              <a:t>Sophia Nunes</a:t>
            </a:r>
            <a:endParaRPr lang="fr-FR" sz="1000" dirty="0">
              <a:solidFill>
                <a:schemeClr val="tx2"/>
              </a:solidFill>
            </a:endParaRPr>
          </a:p>
        </p:txBody>
      </p:sp>
      <p:sp>
        <p:nvSpPr>
          <p:cNvPr id="17" name="Organigramme : Alternative 16"/>
          <p:cNvSpPr/>
          <p:nvPr/>
        </p:nvSpPr>
        <p:spPr>
          <a:xfrm>
            <a:off x="6089422" y="5000212"/>
            <a:ext cx="1698157" cy="1217692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1000" dirty="0">
                <a:solidFill>
                  <a:schemeClr val="tx2"/>
                </a:solidFill>
              </a:rPr>
              <a:t>Chargée de </a:t>
            </a:r>
            <a:r>
              <a:rPr lang="fr-FR" sz="1000" dirty="0" smtClean="0">
                <a:solidFill>
                  <a:schemeClr val="tx2"/>
                </a:solidFill>
              </a:rPr>
              <a:t>projet</a:t>
            </a:r>
            <a:endParaRPr lang="fr-FR" sz="1000" dirty="0">
              <a:solidFill>
                <a:schemeClr val="tx2"/>
              </a:solidFill>
            </a:endParaRPr>
          </a:p>
          <a:p>
            <a:pPr algn="ctr"/>
            <a:r>
              <a:rPr lang="fr-FR" sz="1000" dirty="0" smtClean="0">
                <a:solidFill>
                  <a:schemeClr val="tx2"/>
                </a:solidFill>
              </a:rPr>
              <a:t>Accréditation et évolution de l’offre de formation</a:t>
            </a:r>
            <a:endParaRPr lang="fr-FR" sz="1000" dirty="0">
              <a:solidFill>
                <a:schemeClr val="tx2"/>
              </a:solidFill>
            </a:endParaRPr>
          </a:p>
          <a:p>
            <a:pPr algn="ctr"/>
            <a:endParaRPr lang="fr-FR" sz="1000" dirty="0">
              <a:solidFill>
                <a:schemeClr val="tx2"/>
              </a:solidFill>
            </a:endParaRPr>
          </a:p>
          <a:p>
            <a:pPr algn="ctr"/>
            <a:r>
              <a:rPr lang="fr-FR" sz="1000" b="1" dirty="0" smtClean="0">
                <a:solidFill>
                  <a:schemeClr val="tx2"/>
                </a:solidFill>
              </a:rPr>
              <a:t>Carola </a:t>
            </a:r>
            <a:r>
              <a:rPr lang="fr-FR" sz="1000" b="1" dirty="0" err="1" smtClean="0">
                <a:solidFill>
                  <a:schemeClr val="tx2"/>
                </a:solidFill>
              </a:rPr>
              <a:t>Bacigalupo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18" name="Organigramme : Alternative 17"/>
          <p:cNvSpPr/>
          <p:nvPr/>
        </p:nvSpPr>
        <p:spPr>
          <a:xfrm>
            <a:off x="7917043" y="5001090"/>
            <a:ext cx="1649428" cy="118752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fr-FR" sz="1000" dirty="0" smtClean="0">
                <a:solidFill>
                  <a:schemeClr val="tx2"/>
                </a:solidFill>
              </a:rPr>
              <a:t>Référent fonctionnel des </a:t>
            </a:r>
            <a:r>
              <a:rPr lang="fr-FR" sz="1000" dirty="0">
                <a:solidFill>
                  <a:schemeClr val="tx2"/>
                </a:solidFill>
              </a:rPr>
              <a:t>systèmes </a:t>
            </a:r>
            <a:r>
              <a:rPr lang="fr-FR" sz="1000" dirty="0" smtClean="0">
                <a:solidFill>
                  <a:schemeClr val="tx2"/>
                </a:solidFill>
              </a:rPr>
              <a:t>d’information enseignement et formation</a:t>
            </a:r>
            <a:endParaRPr lang="fr-FR" sz="1000" dirty="0">
              <a:solidFill>
                <a:schemeClr val="tx2"/>
              </a:solidFill>
            </a:endParaRPr>
          </a:p>
          <a:p>
            <a:pPr algn="ctr"/>
            <a:endParaRPr lang="fr-FR" sz="1000" dirty="0">
              <a:solidFill>
                <a:schemeClr val="tx2"/>
              </a:solidFill>
            </a:endParaRPr>
          </a:p>
          <a:p>
            <a:pPr algn="ctr"/>
            <a:r>
              <a:rPr lang="fr-FR" sz="1000" b="1" dirty="0" smtClean="0">
                <a:solidFill>
                  <a:schemeClr val="tx2"/>
                </a:solidFill>
              </a:rPr>
              <a:t>Ronan </a:t>
            </a:r>
            <a:r>
              <a:rPr lang="fr-FR" sz="1000" b="1" dirty="0" err="1" smtClean="0">
                <a:solidFill>
                  <a:schemeClr val="tx2"/>
                </a:solidFill>
              </a:rPr>
              <a:t>Flatrès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19" name="Organigramme : Alternative 18"/>
          <p:cNvSpPr/>
          <p:nvPr/>
        </p:nvSpPr>
        <p:spPr>
          <a:xfrm>
            <a:off x="2108228" y="4972057"/>
            <a:ext cx="1734118" cy="1219218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dirty="0" smtClean="0">
                <a:solidFill>
                  <a:schemeClr val="tx2"/>
                </a:solidFill>
              </a:rPr>
              <a:t>Gestionnaire </a:t>
            </a:r>
            <a:r>
              <a:rPr lang="fr-FR" sz="1000" dirty="0">
                <a:solidFill>
                  <a:schemeClr val="tx2"/>
                </a:solidFill>
              </a:rPr>
              <a:t>des </a:t>
            </a:r>
            <a:r>
              <a:rPr lang="fr-FR" sz="1000" dirty="0" smtClean="0">
                <a:solidFill>
                  <a:schemeClr val="tx2"/>
                </a:solidFill>
              </a:rPr>
              <a:t>conventions</a:t>
            </a:r>
          </a:p>
          <a:p>
            <a:pPr algn="ctr">
              <a:defRPr/>
            </a:pPr>
            <a:endParaRPr lang="fr-FR" sz="10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 smtClean="0">
                <a:solidFill>
                  <a:schemeClr val="tx2"/>
                </a:solidFill>
              </a:rPr>
              <a:t>Cyrielle </a:t>
            </a:r>
            <a:r>
              <a:rPr lang="fr-FR" sz="1000" b="1" dirty="0" err="1" smtClean="0">
                <a:solidFill>
                  <a:schemeClr val="tx2"/>
                </a:solidFill>
              </a:rPr>
              <a:t>Cassanas</a:t>
            </a:r>
            <a:endParaRPr lang="fr-FR" sz="1000" b="1" dirty="0" smtClean="0">
              <a:solidFill>
                <a:schemeClr val="tx2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1156742" y="4655745"/>
            <a:ext cx="47899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5946665" y="4655745"/>
            <a:ext cx="4579161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endCxn id="16" idx="0"/>
          </p:cNvCxnSpPr>
          <p:nvPr/>
        </p:nvCxnSpPr>
        <p:spPr>
          <a:xfrm>
            <a:off x="10525826" y="4655745"/>
            <a:ext cx="0" cy="34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8685486" y="4641838"/>
            <a:ext cx="0" cy="34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6934200" y="4654866"/>
            <a:ext cx="0" cy="34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>
            <a:off x="4876800" y="4641838"/>
            <a:ext cx="0" cy="34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2971800" y="4641838"/>
            <a:ext cx="0" cy="34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1156742" y="4641838"/>
            <a:ext cx="0" cy="34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03332" y="1332713"/>
            <a:ext cx="2440959" cy="394472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b="0" dirty="0" smtClean="0">
                <a:solidFill>
                  <a:schemeClr val="tx2"/>
                </a:solidFill>
              </a:rPr>
              <a:t>DGD-SOIVE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Aïni Hannachi</a:t>
            </a:r>
          </a:p>
        </p:txBody>
      </p:sp>
      <p:sp>
        <p:nvSpPr>
          <p:cNvPr id="32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92579" y="1839670"/>
            <a:ext cx="2451712" cy="431473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b="0" dirty="0" smtClean="0">
                <a:solidFill>
                  <a:schemeClr val="tx2"/>
                </a:solidFill>
              </a:rPr>
              <a:t>DGD-IPEN / CIPEN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Sébastien Sigiscar</a:t>
            </a:r>
          </a:p>
        </p:txBody>
      </p:sp>
      <p:sp>
        <p:nvSpPr>
          <p:cNvPr id="3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8528002" y="1434966"/>
            <a:ext cx="2504347" cy="445375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dirty="0" smtClean="0">
                <a:solidFill>
                  <a:schemeClr val="tx2"/>
                </a:solidFill>
              </a:rPr>
              <a:t>Présidence</a:t>
            </a:r>
            <a:endParaRPr lang="fr-FR" sz="1100" dirty="0" smtClean="0">
              <a:solidFill>
                <a:schemeClr val="tx2"/>
              </a:solidFill>
            </a:endParaRPr>
          </a:p>
        </p:txBody>
      </p:sp>
      <p:sp>
        <p:nvSpPr>
          <p:cNvPr id="51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8550745" y="2628746"/>
            <a:ext cx="2458863" cy="416927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b="0" dirty="0" smtClean="0">
                <a:solidFill>
                  <a:schemeClr val="tx2"/>
                </a:solidFill>
              </a:rPr>
              <a:t>VP Vie étudiante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Florence </a:t>
            </a:r>
            <a:r>
              <a:rPr lang="fr-FR" sz="1100" dirty="0" err="1" smtClean="0">
                <a:solidFill>
                  <a:schemeClr val="tx2"/>
                </a:solidFill>
              </a:rPr>
              <a:t>Rouyer</a:t>
            </a:r>
            <a:endParaRPr lang="fr-FR" sz="1100" dirty="0" smtClean="0">
              <a:solidFill>
                <a:schemeClr val="tx2"/>
              </a:solidFill>
            </a:endParaRPr>
          </a:p>
        </p:txBody>
      </p:sp>
      <p:sp>
        <p:nvSpPr>
          <p:cNvPr id="53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8550745" y="3218444"/>
            <a:ext cx="2458863" cy="415876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b="0" dirty="0" smtClean="0">
                <a:solidFill>
                  <a:schemeClr val="tx2"/>
                </a:solidFill>
              </a:rPr>
              <a:t>VP International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Agnès Jullien</a:t>
            </a:r>
          </a:p>
        </p:txBody>
      </p:sp>
      <p:sp>
        <p:nvSpPr>
          <p:cNvPr id="34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8585164" y="3782834"/>
            <a:ext cx="2458863" cy="415876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b="0" dirty="0">
                <a:solidFill>
                  <a:schemeClr val="tx2"/>
                </a:solidFill>
              </a:rPr>
              <a:t>VP </a:t>
            </a:r>
            <a:r>
              <a:rPr lang="fr-FR" sz="1000" b="0" dirty="0" smtClean="0">
                <a:solidFill>
                  <a:schemeClr val="tx2"/>
                </a:solidFill>
              </a:rPr>
              <a:t>Etudiantes et Etudiants</a:t>
            </a:r>
            <a:endParaRPr lang="fr-FR" sz="1000" b="0" dirty="0">
              <a:solidFill>
                <a:schemeClr val="tx2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err="1" smtClean="0">
                <a:solidFill>
                  <a:schemeClr val="tx2"/>
                </a:solidFill>
              </a:rPr>
              <a:t>Enora</a:t>
            </a:r>
            <a:r>
              <a:rPr lang="fr-FR" sz="1100" dirty="0" smtClean="0">
                <a:solidFill>
                  <a:schemeClr val="tx2"/>
                </a:solidFill>
              </a:rPr>
              <a:t> </a:t>
            </a:r>
            <a:r>
              <a:rPr lang="fr-FR" sz="1100" dirty="0" err="1" smtClean="0">
                <a:solidFill>
                  <a:schemeClr val="tx2"/>
                </a:solidFill>
              </a:rPr>
              <a:t>Lorcy</a:t>
            </a:r>
            <a:endParaRPr lang="fr-FR" sz="1100" dirty="0">
              <a:solidFill>
                <a:schemeClr val="tx2"/>
              </a:solidFill>
            </a:endParaRPr>
          </a:p>
        </p:txBody>
      </p:sp>
      <p:sp>
        <p:nvSpPr>
          <p:cNvPr id="35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2534731" y="2636659"/>
            <a:ext cx="2362200" cy="743362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321AE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b="0" dirty="0" smtClean="0">
                <a:solidFill>
                  <a:schemeClr val="tx2"/>
                </a:solidFill>
              </a:rPr>
              <a:t>Chargée </a:t>
            </a:r>
            <a:r>
              <a:rPr lang="fr-FR" sz="1000" b="0" dirty="0">
                <a:solidFill>
                  <a:schemeClr val="tx2"/>
                </a:solidFill>
              </a:rPr>
              <a:t>de </a:t>
            </a:r>
            <a:r>
              <a:rPr lang="fr-FR" sz="1000" b="0" dirty="0" smtClean="0">
                <a:solidFill>
                  <a:schemeClr val="tx2"/>
                </a:solidFill>
              </a:rPr>
              <a:t>mission</a:t>
            </a:r>
          </a:p>
          <a:p>
            <a:pPr algn="ctr">
              <a:defRPr/>
            </a:pPr>
            <a:r>
              <a:rPr lang="fr-FR" sz="1000" b="0" dirty="0" smtClean="0">
                <a:solidFill>
                  <a:schemeClr val="tx2"/>
                </a:solidFill>
              </a:rPr>
              <a:t>Continuum Bac </a:t>
            </a:r>
            <a:r>
              <a:rPr lang="fr-FR" sz="1000" b="0" dirty="0">
                <a:solidFill>
                  <a:schemeClr val="tx2"/>
                </a:solidFill>
              </a:rPr>
              <a:t>-3/+3 et </a:t>
            </a:r>
            <a:r>
              <a:rPr lang="fr-FR" sz="1000" b="0" dirty="0" smtClean="0">
                <a:solidFill>
                  <a:schemeClr val="tx2"/>
                </a:solidFill>
              </a:rPr>
              <a:t>orientation</a:t>
            </a:r>
          </a:p>
          <a:p>
            <a:pPr algn="ctr">
              <a:defRPr/>
            </a:pPr>
            <a:endParaRPr lang="fr-FR" sz="1000" b="0" dirty="0">
              <a:solidFill>
                <a:schemeClr val="tx2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Karine Marot</a:t>
            </a:r>
          </a:p>
        </p:txBody>
      </p:sp>
      <p:sp>
        <p:nvSpPr>
          <p:cNvPr id="38" name="Organigramme : Alternative 37"/>
          <p:cNvSpPr/>
          <p:nvPr/>
        </p:nvSpPr>
        <p:spPr>
          <a:xfrm>
            <a:off x="168987" y="3279410"/>
            <a:ext cx="1734118" cy="791547"/>
          </a:xfrm>
          <a:prstGeom prst="flowChartAlternateProcess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dirty="0" smtClean="0">
                <a:solidFill>
                  <a:schemeClr val="tx2"/>
                </a:solidFill>
              </a:rPr>
              <a:t>Appui administratif</a:t>
            </a:r>
          </a:p>
          <a:p>
            <a:pPr algn="ctr">
              <a:defRPr/>
            </a:pPr>
            <a:r>
              <a:rPr lang="fr-FR" sz="1000" dirty="0" smtClean="0">
                <a:solidFill>
                  <a:schemeClr val="tx2"/>
                </a:solidFill>
              </a:rPr>
              <a:t>(contrat étudiant)</a:t>
            </a:r>
          </a:p>
          <a:p>
            <a:pPr algn="ctr">
              <a:defRPr/>
            </a:pPr>
            <a:endParaRPr lang="fr-FR" sz="1000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fr-FR" sz="1000" b="1" dirty="0" smtClean="0">
                <a:solidFill>
                  <a:schemeClr val="tx2"/>
                </a:solidFill>
              </a:rPr>
              <a:t>Axelle Genre</a:t>
            </a:r>
          </a:p>
        </p:txBody>
      </p:sp>
      <p:cxnSp>
        <p:nvCxnSpPr>
          <p:cNvPr id="45" name="Connecteur droit avec flèche 44"/>
          <p:cNvCxnSpPr>
            <a:stCxn id="8" idx="1"/>
            <a:endCxn id="38" idx="3"/>
          </p:cNvCxnSpPr>
          <p:nvPr/>
        </p:nvCxnSpPr>
        <p:spPr>
          <a:xfrm flipH="1" flipV="1">
            <a:off x="1903105" y="3675184"/>
            <a:ext cx="1468745" cy="43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8583100" y="2052275"/>
            <a:ext cx="2449249" cy="445375"/>
          </a:xfrm>
          <a:prstGeom prst="flowChartAlternateProcess">
            <a:avLst/>
          </a:prstGeom>
          <a:solidFill>
            <a:srgbClr val="FFC00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sz="1000" b="0" dirty="0" smtClean="0">
                <a:solidFill>
                  <a:schemeClr val="tx2"/>
                </a:solidFill>
              </a:rPr>
              <a:t>VP Partenariats et professionnalisation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dirty="0" smtClean="0">
                <a:solidFill>
                  <a:schemeClr val="tx2"/>
                </a:solidFill>
              </a:rPr>
              <a:t>Muriel </a:t>
            </a:r>
            <a:r>
              <a:rPr lang="fr-FR" sz="1100" dirty="0" err="1" smtClean="0">
                <a:solidFill>
                  <a:schemeClr val="tx2"/>
                </a:solidFill>
              </a:rPr>
              <a:t>Jougleux</a:t>
            </a:r>
            <a:endParaRPr lang="fr-FR" sz="1100" dirty="0" smtClean="0">
              <a:solidFill>
                <a:schemeClr val="tx2"/>
              </a:solidFill>
            </a:endParaRPr>
          </a:p>
        </p:txBody>
      </p:sp>
      <p:cxnSp>
        <p:nvCxnSpPr>
          <p:cNvPr id="29" name="Connecteur droit avec flèche 28"/>
          <p:cNvCxnSpPr>
            <a:stCxn id="6" idx="2"/>
          </p:cNvCxnSpPr>
          <p:nvPr/>
        </p:nvCxnSpPr>
        <p:spPr>
          <a:xfrm>
            <a:off x="5295900" y="2220062"/>
            <a:ext cx="0" cy="1562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endCxn id="35" idx="0"/>
          </p:cNvCxnSpPr>
          <p:nvPr/>
        </p:nvCxnSpPr>
        <p:spPr>
          <a:xfrm flipH="1">
            <a:off x="3715831" y="2220062"/>
            <a:ext cx="170369" cy="416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endCxn id="10" idx="0"/>
          </p:cNvCxnSpPr>
          <p:nvPr/>
        </p:nvCxnSpPr>
        <p:spPr>
          <a:xfrm>
            <a:off x="6629400" y="2220062"/>
            <a:ext cx="304800" cy="392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5730865" y="4444441"/>
            <a:ext cx="0" cy="225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18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400" dirty="0" smtClean="0"/>
              <a:t>L’équipe politique de la VP FIP</a:t>
            </a:r>
            <a:br>
              <a:rPr lang="fr-FR" sz="2400" dirty="0" smtClean="0"/>
            </a:br>
            <a:r>
              <a:rPr lang="fr-FR" sz="1800" dirty="0" smtClean="0"/>
              <a:t>(</a:t>
            </a:r>
            <a:r>
              <a:rPr lang="fr-FR" altLang="fr-FR" sz="1800" dirty="0" smtClean="0"/>
              <a:t>vp-fip@univ-eiffel.fr</a:t>
            </a:r>
            <a:r>
              <a:rPr lang="fr-FR" altLang="fr-FR" sz="1800" dirty="0"/>
              <a:t>)</a:t>
            </a:r>
            <a:endParaRPr lang="fr-FR" sz="18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112606"/>
              </p:ext>
            </p:extLst>
          </p:nvPr>
        </p:nvGraphicFramePr>
        <p:xfrm>
          <a:off x="779848" y="1447800"/>
          <a:ext cx="9964352" cy="25515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68152">
                  <a:extLst>
                    <a:ext uri="{9D8B030D-6E8A-4147-A177-3AD203B41FA5}">
                      <a16:colId xmlns:a16="http://schemas.microsoft.com/office/drawing/2014/main" val="216271959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840682646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1820533325"/>
                    </a:ext>
                  </a:extLst>
                </a:gridCol>
              </a:tblGrid>
              <a:tr h="1090283">
                <a:tc>
                  <a:txBody>
                    <a:bodyPr/>
                    <a:lstStyle/>
                    <a:p>
                      <a:pPr marL="0"/>
                      <a:endParaRPr lang="fr-FR" sz="1600" b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/>
                      <a:r>
                        <a:rPr lang="fr-FR" sz="1600" b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Venceslas Biri</a:t>
                      </a:r>
                      <a:endParaRPr lang="fr-FR" sz="1600" b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/>
                      <a:endParaRPr lang="fr-FR" sz="1600" b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/>
                      <a:r>
                        <a:rPr lang="fr-FR" sz="1600" b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VP Formation et innovation pédagogique</a:t>
                      </a:r>
                      <a:endParaRPr lang="fr-FR" sz="1600" b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/>
                      <a:r>
                        <a:rPr lang="fr-FR" sz="1600" b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venceslas.biri@univ-eiffel.fr</a:t>
                      </a:r>
                    </a:p>
                    <a:p>
                      <a:pPr marL="0"/>
                      <a:r>
                        <a:rPr lang="fr-FR" sz="1600" b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01-60-95-70-25</a:t>
                      </a:r>
                    </a:p>
                    <a:p>
                      <a:pPr marL="0"/>
                      <a:r>
                        <a:rPr lang="fr-FR" sz="1600" b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Bois de l’Etang Bureau A204</a:t>
                      </a:r>
                      <a:endParaRPr lang="fr-FR" sz="1600" b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730050"/>
                  </a:ext>
                </a:extLst>
              </a:tr>
              <a:tr h="89091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Sacha </a:t>
                      </a:r>
                      <a:r>
                        <a:rPr lang="fr-FR" sz="1400" dirty="0" err="1" smtClean="0">
                          <a:solidFill>
                            <a:schemeClr val="tx2"/>
                          </a:solidFill>
                        </a:rPr>
                        <a:t>Bensahel</a:t>
                      </a: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-Mercier</a:t>
                      </a:r>
                      <a:endParaRPr lang="fr-FR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VP délégué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Innovation</a:t>
                      </a:r>
                      <a:r>
                        <a:rPr lang="fr-FR" sz="1400" baseline="0" dirty="0" smtClean="0">
                          <a:solidFill>
                            <a:schemeClr val="tx2"/>
                          </a:solidFill>
                        </a:rPr>
                        <a:t> pédagogique et réussites étudiantes</a:t>
                      </a:r>
                      <a:endParaRPr lang="fr-FR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sacha.bensahel-mercier@univ-eiffel.fr</a:t>
                      </a:r>
                    </a:p>
                    <a:p>
                      <a:r>
                        <a:rPr lang="fr-FR" sz="1400" smtClean="0">
                          <a:solidFill>
                            <a:schemeClr val="tx2"/>
                          </a:solidFill>
                        </a:rPr>
                        <a:t>01-60-95-74-40</a:t>
                      </a:r>
                      <a:endParaRPr lang="fr-FR" sz="140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Bois de l’Etang Bureau</a:t>
                      </a:r>
                      <a:r>
                        <a:rPr lang="fr-FR" sz="1400" baseline="0" dirty="0" smtClean="0">
                          <a:solidFill>
                            <a:schemeClr val="tx2"/>
                          </a:solidFill>
                        </a:rPr>
                        <a:t> B219A</a:t>
                      </a:r>
                      <a:endParaRPr lang="fr-FR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733353"/>
                  </a:ext>
                </a:extLst>
              </a:tr>
              <a:tr h="57030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Karine Marot</a:t>
                      </a:r>
                      <a:endParaRPr lang="fr-FR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2"/>
                          </a:solidFill>
                        </a:rPr>
                        <a:t>Chargée de mission</a:t>
                      </a:r>
                    </a:p>
                    <a:p>
                      <a:r>
                        <a:rPr lang="fr-FR" sz="1400" b="0" dirty="0" smtClean="0">
                          <a:solidFill>
                            <a:schemeClr val="tx2"/>
                          </a:solidFill>
                        </a:rPr>
                        <a:t>Continuum bac -3 / bac +3 et orientation</a:t>
                      </a:r>
                      <a:endParaRPr lang="fr-FR" sz="1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karine.marot@univ-eiffel.fr</a:t>
                      </a:r>
                    </a:p>
                  </a:txBody>
                  <a:tcPr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700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4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762000" y="235555"/>
            <a:ext cx="8508016" cy="526445"/>
          </a:xfrm>
        </p:spPr>
        <p:txBody>
          <a:bodyPr/>
          <a:lstStyle/>
          <a:p>
            <a:pPr algn="ctr"/>
            <a:r>
              <a:rPr lang="fr-FR" sz="2400" dirty="0" smtClean="0"/>
              <a:t>L’équipe administrative de la VP FIP </a:t>
            </a:r>
            <a:r>
              <a:rPr lang="fr-FR" sz="1800" dirty="0"/>
              <a:t>(</a:t>
            </a:r>
            <a:r>
              <a:rPr lang="fr-FR" altLang="fr-FR" sz="1800" dirty="0"/>
              <a:t>vp-fip@univ-eiffel.fr)</a:t>
            </a:r>
            <a:endParaRPr lang="fr-FR" sz="1800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871995"/>
              </p:ext>
            </p:extLst>
          </p:nvPr>
        </p:nvGraphicFramePr>
        <p:xfrm>
          <a:off x="381000" y="717401"/>
          <a:ext cx="10224155" cy="58661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65288">
                  <a:extLst>
                    <a:ext uri="{9D8B030D-6E8A-4147-A177-3AD203B41FA5}">
                      <a16:colId xmlns:a16="http://schemas.microsoft.com/office/drawing/2014/main" val="216271959"/>
                    </a:ext>
                  </a:extLst>
                </a:gridCol>
                <a:gridCol w="4349080">
                  <a:extLst>
                    <a:ext uri="{9D8B030D-6E8A-4147-A177-3AD203B41FA5}">
                      <a16:colId xmlns:a16="http://schemas.microsoft.com/office/drawing/2014/main" val="1840682646"/>
                    </a:ext>
                  </a:extLst>
                </a:gridCol>
                <a:gridCol w="3509787">
                  <a:extLst>
                    <a:ext uri="{9D8B030D-6E8A-4147-A177-3AD203B41FA5}">
                      <a16:colId xmlns:a16="http://schemas.microsoft.com/office/drawing/2014/main" val="1820533325"/>
                    </a:ext>
                  </a:extLst>
                </a:gridCol>
              </a:tblGrid>
              <a:tr h="654199">
                <a:tc>
                  <a:txBody>
                    <a:bodyPr/>
                    <a:lstStyle/>
                    <a:p>
                      <a:endParaRPr lang="fr-FR" sz="1600" b="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fr-FR" sz="1600" b="0" dirty="0" smtClean="0">
                          <a:solidFill>
                            <a:schemeClr val="tx2"/>
                          </a:solidFill>
                        </a:rPr>
                        <a:t>Cécile Dorions</a:t>
                      </a:r>
                      <a:endParaRPr lang="fr-FR" sz="16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fr-FR" sz="1400" b="0" dirty="0" smtClean="0">
                          <a:solidFill>
                            <a:schemeClr val="tx2"/>
                          </a:solidFill>
                        </a:rPr>
                        <a:t>Responsable administrative</a:t>
                      </a:r>
                      <a:endParaRPr lang="fr-FR" sz="1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0" dirty="0" smtClean="0">
                          <a:solidFill>
                            <a:schemeClr val="tx2"/>
                          </a:solidFill>
                        </a:rPr>
                        <a:t>cecile.dorions@univ-eiffel.fr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2"/>
                          </a:solidFill>
                        </a:rPr>
                        <a:t>01-60-95-70-26 / BDE Bureau A217</a:t>
                      </a:r>
                    </a:p>
                    <a:p>
                      <a:r>
                        <a:rPr lang="fr-FR" sz="1000" b="0" dirty="0" smtClean="0">
                          <a:solidFill>
                            <a:schemeClr val="tx2"/>
                          </a:solidFill>
                        </a:rPr>
                        <a:t>En télétravail le</a:t>
                      </a:r>
                      <a:r>
                        <a:rPr lang="fr-FR" sz="1000" b="0" baseline="0" dirty="0" smtClean="0">
                          <a:solidFill>
                            <a:schemeClr val="tx2"/>
                          </a:solidFill>
                        </a:rPr>
                        <a:t> mercredi matin</a:t>
                      </a:r>
                    </a:p>
                    <a:p>
                      <a:r>
                        <a:rPr lang="fr-FR" sz="1000" b="0" baseline="0" dirty="0" smtClean="0">
                          <a:solidFill>
                            <a:schemeClr val="tx2"/>
                          </a:solidFill>
                        </a:rPr>
                        <a:t>Ne travaille pas le mercredi après-midi</a:t>
                      </a:r>
                      <a:endParaRPr lang="fr-FR" sz="1000" b="0" i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730050"/>
                  </a:ext>
                </a:extLst>
              </a:tr>
              <a:tr h="638959">
                <a:tc>
                  <a:txBody>
                    <a:bodyPr/>
                    <a:lstStyle/>
                    <a:p>
                      <a:endParaRPr lang="fr-FR" sz="1500" b="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fr-FR" sz="1500" b="0" baseline="0" dirty="0" smtClean="0">
                          <a:solidFill>
                            <a:schemeClr val="tx2"/>
                          </a:solidFill>
                        </a:rPr>
                        <a:t>Madly Margaretta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Gestionnaire des conventions formation et professionnalisation :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IUT, UFR LACT,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UFR LCS, UFR MATHS, </a:t>
                      </a: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UFR SEG, 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UFR SHS, UFR STAPS, DGD-SOIVE </a:t>
                      </a:r>
                      <a:endParaRPr lang="fr-FR" sz="11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madly.margaretta@univ-eiffel.fr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01-60-95-71-32 / BDE Bureau A219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Ne travaille pas le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vendr</a:t>
                      </a: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edi après-midi</a:t>
                      </a:r>
                      <a:endParaRPr lang="fr-FR" sz="1100" b="0" i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7003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fr-FR" sz="1500" b="0" i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500" b="0" i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Cyrielle </a:t>
                      </a:r>
                      <a:r>
                        <a:rPr lang="fr-FR" sz="1500" b="0" i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Cassanas</a:t>
                      </a:r>
                      <a:endParaRPr lang="fr-FR" sz="1500" b="0" i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Gestionnaire des conventions formation et professionnalisation :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EUP, IFIS, IFSA, IGM,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Ecoles-membres et établissements-composantes, </a:t>
                      </a: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Eiffel Compétences, 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CIPEN, autres</a:t>
                      </a:r>
                      <a:endParaRPr lang="fr-FR" sz="11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cyrielle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.cassanas@u</a:t>
                      </a: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niv-eiffel.fr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01-60-95-70-28 / BDE Bureau A219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En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t</a:t>
                      </a: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élétravail le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mercredi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Ne travaille pas le lundi et mardi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632308"/>
                  </a:ext>
                </a:extLst>
              </a:tr>
              <a:tr h="91471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b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500" b="0" dirty="0" smtClean="0">
                          <a:solidFill>
                            <a:schemeClr val="tx2"/>
                          </a:solidFill>
                        </a:rPr>
                        <a:t>Clémence Genre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500" b="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Assistante administrative : 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Organisation des instances : Collège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des formations, Conseil académique en lien avec la DGD-AJI</a:t>
                      </a:r>
                    </a:p>
                    <a:p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Relations avec les composantes : annuaire et calendrier des formations, compositions des jurys, recours étudiants, </a:t>
                      </a:r>
                      <a:r>
                        <a:rPr lang="fr-FR" sz="1100" b="0" baseline="0" dirty="0" err="1" smtClean="0">
                          <a:solidFill>
                            <a:schemeClr val="tx2"/>
                          </a:solidFill>
                        </a:rPr>
                        <a:t>etc</a:t>
                      </a:r>
                      <a:endParaRPr lang="fr-FR" sz="11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clemence.genre@univ-eiffel.fr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01-60-95-74-41 / BDE Bureau A217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En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t</a:t>
                      </a: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élétravail le lundi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73762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endParaRPr lang="fr-FR" sz="1500" b="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fr-FR" sz="1500" b="0" dirty="0" smtClean="0">
                          <a:solidFill>
                            <a:schemeClr val="tx2"/>
                          </a:solidFill>
                        </a:rPr>
                        <a:t>Ronan </a:t>
                      </a:r>
                      <a:r>
                        <a:rPr lang="fr-FR" sz="1500" b="0" dirty="0" err="1" smtClean="0">
                          <a:solidFill>
                            <a:schemeClr val="tx2"/>
                          </a:solidFill>
                        </a:rPr>
                        <a:t>Flatrès</a:t>
                      </a:r>
                      <a:endParaRPr lang="fr-FR" sz="1500" b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Référent fonctionnel des SI Enseignement et formation :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Lien entre les composantes et les différents services en charge de : Apogée/Pégase, Phénix, ADE, FC,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Apprentissage, </a:t>
                      </a: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applications de candidatures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ronan.flatres@univ-eiffel.fr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01-60-95-74-75 / BDE Bureau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B222</a:t>
                      </a:r>
                      <a:endParaRPr lang="fr-FR" sz="1100" b="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En télétravail le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jeudi et vendredi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840994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endParaRPr lang="fr-FR" sz="1500" b="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fr-FR" sz="1500" b="0" baseline="0" dirty="0" smtClean="0">
                          <a:solidFill>
                            <a:schemeClr val="tx2"/>
                          </a:solidFill>
                        </a:rPr>
                        <a:t>Carola </a:t>
                      </a:r>
                      <a:r>
                        <a:rPr lang="fr-FR" sz="1500" b="0" baseline="0" dirty="0" err="1" smtClean="0">
                          <a:solidFill>
                            <a:schemeClr val="tx2"/>
                          </a:solidFill>
                        </a:rPr>
                        <a:t>Bacigalupo</a:t>
                      </a:r>
                      <a:endParaRPr lang="fr-FR" sz="1500" b="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Chargée de projet accréditation et évolution de l’OF :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Evaluation et accréditation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des formations</a:t>
                      </a:r>
                      <a:endParaRPr lang="fr-FR" sz="1100" b="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Evolution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de l’offre de formation, MCC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smtClean="0">
                          <a:solidFill>
                            <a:schemeClr val="tx2"/>
                          </a:solidFill>
                        </a:rPr>
                        <a:t>carola.bacigalupo@univ-eiffel.fr</a:t>
                      </a:r>
                      <a:endParaRPr lang="fr-FR" sz="1100" b="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01-60-95-72-11 / BDE Bureau B221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Ne travaille pas le vendredi après-midi</a:t>
                      </a:r>
                      <a:endParaRPr lang="fr-FR" sz="1100" b="0" i="1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13977"/>
                  </a:ext>
                </a:extLst>
              </a:tr>
              <a:tr h="630507">
                <a:tc>
                  <a:txBody>
                    <a:bodyPr/>
                    <a:lstStyle/>
                    <a:p>
                      <a:endParaRPr lang="fr-FR" sz="1500" b="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fr-FR" sz="1500" b="0" dirty="0" smtClean="0">
                          <a:solidFill>
                            <a:schemeClr val="tx2"/>
                          </a:solidFill>
                        </a:rPr>
                        <a:t>Sophia</a:t>
                      </a:r>
                      <a:r>
                        <a:rPr lang="fr-FR" sz="1500" b="0" baseline="0" dirty="0" smtClean="0">
                          <a:solidFill>
                            <a:schemeClr val="tx2"/>
                          </a:solidFill>
                        </a:rPr>
                        <a:t> Nunes</a:t>
                      </a:r>
                      <a:endParaRPr lang="fr-FR" sz="15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Chargée de projet qualité et amélioration continue :</a:t>
                      </a:r>
                    </a:p>
                    <a:p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Qualité des formations, amélioration des process</a:t>
                      </a:r>
                    </a:p>
                    <a:p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Cheffe de projet Phénix (application affichage OF)</a:t>
                      </a:r>
                      <a:endParaRPr lang="fr-FR" sz="1100" b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sophia.nunes@univ-eiffel.fr</a:t>
                      </a:r>
                    </a:p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01-60-95-75-80 / BDE Bureau B222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En télétravail le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mercredi </a:t>
                      </a:r>
                      <a:endParaRPr lang="fr-FR" sz="11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700580"/>
                  </a:ext>
                </a:extLst>
              </a:tr>
              <a:tr h="771430">
                <a:tc>
                  <a:txBody>
                    <a:bodyPr/>
                    <a:lstStyle/>
                    <a:p>
                      <a:endParaRPr lang="fr-FR" sz="1500" b="0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fr-FR" sz="1500" b="0" dirty="0" smtClean="0">
                          <a:solidFill>
                            <a:schemeClr val="tx2"/>
                          </a:solidFill>
                        </a:rPr>
                        <a:t>Axelle Genre</a:t>
                      </a:r>
                      <a:endParaRPr lang="fr-FR" sz="15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Appui</a:t>
                      </a:r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 administratif :</a:t>
                      </a:r>
                    </a:p>
                    <a:p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Phénix : saisie et contrôle de données</a:t>
                      </a:r>
                    </a:p>
                    <a:p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Conventions : secrétariat</a:t>
                      </a:r>
                    </a:p>
                    <a:p>
                      <a:r>
                        <a:rPr lang="fr-FR" sz="1100" b="0" baseline="0" dirty="0" smtClean="0">
                          <a:solidFill>
                            <a:schemeClr val="tx2"/>
                          </a:solidFill>
                        </a:rPr>
                        <a:t>Autres : aide sur divers dossiers</a:t>
                      </a:r>
                      <a:endParaRPr lang="fr-FR" sz="1100" b="0" dirty="0" smtClean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axelle.genre@univ-eiffel.fr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Présente 2 ou 3 jours par semaine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 smtClean="0">
                          <a:solidFill>
                            <a:schemeClr val="tx2"/>
                          </a:solidFill>
                        </a:rPr>
                        <a:t>BDE Bureau A219 ou B222</a:t>
                      </a:r>
                      <a:endParaRPr lang="fr-FR" sz="11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421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6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niversité Gustave Eiffel">
      <a:dk1>
        <a:srgbClr val="2F2A85"/>
      </a:dk1>
      <a:lt1>
        <a:sysClr val="window" lastClr="FFFFFF"/>
      </a:lt1>
      <a:dk2>
        <a:srgbClr val="0F273B"/>
      </a:dk2>
      <a:lt2>
        <a:srgbClr val="FFFFFF"/>
      </a:lt2>
      <a:accent1>
        <a:srgbClr val="1EAFD0"/>
      </a:accent1>
      <a:accent2>
        <a:srgbClr val="D2213C"/>
      </a:accent2>
      <a:accent3>
        <a:srgbClr val="E83583"/>
      </a:accent3>
      <a:accent4>
        <a:srgbClr val="00936E"/>
      </a:accent4>
      <a:accent5>
        <a:srgbClr val="FBBA00"/>
      </a:accent5>
      <a:accent6>
        <a:srgbClr val="8B2F97"/>
      </a:accent6>
      <a:hlink>
        <a:srgbClr val="FFFFFF"/>
      </a:hlink>
      <a:folHlink>
        <a:srgbClr val="2F2A85"/>
      </a:folHlink>
    </a:clrScheme>
    <a:fontScheme name="Personnalisé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</a:spPr>
      <a:bodyPr wrap="square" lIns="0" tIns="0" rIns="0" bIns="0" rtlCol="0"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2936</TotalTime>
  <Words>517</Words>
  <Application>Microsoft Office PowerPoint</Application>
  <PresentationFormat>Grand écran</PresentationFormat>
  <Paragraphs>133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Calibri</vt:lpstr>
      <vt:lpstr>Tahoma</vt:lpstr>
      <vt:lpstr>Office Theme</vt:lpstr>
      <vt:lpstr>Vice-présidence Formation et Innovation Pédagogique Organigramme 2023/2024 (au 08/01/2024) VP FIP : vp-fip@univ-eiffel.fr </vt:lpstr>
      <vt:lpstr>L’équipe politique de la VP FIP (vp-fip@univ-eiffel.fr)</vt:lpstr>
      <vt:lpstr>L’équipe administrative de la VP FIP (vp-fip@univ-eiffel.fr)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 powerpoint</dc:title>
  <dc:creator>Mathilde Caer</dc:creator>
  <cp:lastModifiedBy>Carola BACIGALUPO</cp:lastModifiedBy>
  <cp:revision>344</cp:revision>
  <cp:lastPrinted>2023-09-12T06:53:54Z</cp:lastPrinted>
  <dcterms:created xsi:type="dcterms:W3CDTF">2019-12-10T09:51:24Z</dcterms:created>
  <dcterms:modified xsi:type="dcterms:W3CDTF">2024-01-11T14:21:25Z</dcterms:modified>
</cp:coreProperties>
</file>